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2"/>
  </p:sldMasterIdLst>
  <p:notesMasterIdLst>
    <p:notesMasterId r:id="rId10"/>
  </p:notesMasterIdLst>
  <p:sldIdLst>
    <p:sldId id="256" r:id="rId3"/>
    <p:sldId id="336" r:id="rId4"/>
    <p:sldId id="344" r:id="rId5"/>
    <p:sldId id="349" r:id="rId6"/>
    <p:sldId id="348" r:id="rId7"/>
    <p:sldId id="350" r:id="rId8"/>
    <p:sldId id="34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DFEB8A-286D-4958-B3AF-2B58D49A589C}">
          <p14:sldIdLst>
            <p14:sldId id="256"/>
            <p14:sldId id="336"/>
          </p14:sldIdLst>
        </p14:section>
        <p14:section name="The concept" id="{CE7F151A-6E67-4E5A-8102-8F4BE1A4D1AA}">
          <p14:sldIdLst>
            <p14:sldId id="344"/>
            <p14:sldId id="349"/>
            <p14:sldId id="348"/>
            <p14:sldId id="350"/>
            <p14:sldId id="346"/>
          </p14:sldIdLst>
        </p14:section>
        <p14:section name="Plantillas" id="{439E643A-982E-4792-975C-9848CD1BABB9}">
          <p14:sldIdLst/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15335" autoAdjust="0"/>
    <p:restoredTop sz="81818" autoAdjust="0"/>
  </p:normalViewPr>
  <p:slideViewPr>
    <p:cSldViewPr showGuides="1">
      <p:cViewPr varScale="1">
        <p:scale>
          <a:sx n="75" d="100"/>
          <a:sy n="75" d="100"/>
        </p:scale>
        <p:origin x="-99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25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A0A01-C818-4501-A4A1-72FB312984E3}" type="datetimeFigureOut">
              <a:rPr lang="en-US" smtClean="0"/>
              <a:t>6/24/2018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46D10-78BC-4D36-8565-3E1E155E545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42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cyclical shapes</a:t>
            </a:r>
            <a:endParaRPr lang="en-US" sz="14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4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(Difficult)</a:t>
            </a:r>
          </a:p>
          <a:p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Some shape effects on this slide are created with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Shapes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commands. To access this command, you must add it to the Quick Access Toolbar, located above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tab.  To customize the Quick Access Toolbar,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arrow next to the Quick Access Toolbar,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Quick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Toolbar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PowerPoint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Choose commands from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list, select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Commands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list of commands,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reproduce the first shape on this slide,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Blank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(first row).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slide, drag to draw an oval.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oval.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4.25”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4.25”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(second row).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slide, drag to draw a pie.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pie shape.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oval and the pie.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to Slide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Center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Middle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pie shape. Drag the yellow diamond adjustment handles to create a half-circle shape, with the rounded edge facing the top of the slide.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(first row)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slide, drag to draw an oval.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second oval.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enter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3”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 the second oval to the center of the first oval.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pie and the second oval.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select the pie, and then select the second oval. On the Quick Access Toolbar,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Subtract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slide, drag to draw an oval.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new oval.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 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1”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1”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into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new oval.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to Slide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Middle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Center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new oval and the freeform shape.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Selected Objects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left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new oval and the freeform shape. On the Quick Access Toolbar,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reproduce the second and third curved freeform shapes,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freeform shape and the oval.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group of shapes.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Clipboard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arrow to the right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Duplicate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duplicate group of shapes.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 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 launcher.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Shape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rotate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both groups of shapes.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to Slide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Middle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Center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first group of shapes.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duplicate group of shapes.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select the first freeform shape, and then the duplicate freeform shape. On the Quick Access Toolbar,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Shapes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Subtract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the freeform shape and an oval.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group.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Clipboard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arrow to the right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Duplicate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Repeat this process until there is a total of three groups.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a group.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 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 launcher.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Shape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rotate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another group.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 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 launcher.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Shape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and rotate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all three groups of shapes.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to Slide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Middle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 Center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a group.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Repeat this process for each of the groups.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an oval and then press DELETE to delete the oval. Repeat the process for each oval.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top, left freeform shape.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 launcher.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select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Accent 3, Darker 25%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do the following: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Bevel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Accent 3, Darker 25%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bottom freeform shape.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point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Shape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 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gradient stops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Remove gradient stops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until three stops appear in the slider.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select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Rotate with 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customize the gradient stops as follows: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first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129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84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next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204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last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81%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255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236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do the following: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Bevel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129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84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right freeform shape.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point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 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Remove 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until three stops appear in the slider.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select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Rotate with 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customize the gradient stops as follows: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first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117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next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194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last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74%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 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do the following: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Bevel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the button next to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enter values for Red: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117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Green: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Blue: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 and hold CTRL, and select all three freeform shapes.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group. Also 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 launcher.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Perspective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Perspective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Relaxed Moderately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and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Perspective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Blur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Distance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 pt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reproduce the background effects on this slide,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tab,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group,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dialog box,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left pane,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90°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Remove 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until two stops appear in the slider.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customize the gradient stops as follows: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first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 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Black, Text 1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(first row).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next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 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Black, Text 1, Lighter 35%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(third row).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the final stop in the slider, and then do the following: 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62%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 Colors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click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White, Background 1, Darker 15%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(first row, first option from the left).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D46D10-78BC-4D36-8565-3E1E155E54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20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D46D10-78BC-4D36-8565-3E1E155E54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20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D46D10-78BC-4D36-8565-3E1E155E54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49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D46D10-78BC-4D36-8565-3E1E155E54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4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3" descr="Image result for mobile phone icon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827308" y="692696"/>
            <a:ext cx="7119388" cy="604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13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Gymkhana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55A1-19F3-41E8-AAA7-1A90409AFE2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87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9000">
              <a:schemeClr val="tx1">
                <a:lumMod val="65000"/>
                <a:lumOff val="35000"/>
              </a:schemeClr>
            </a:gs>
            <a:gs pos="62000">
              <a:schemeClr val="bg1">
                <a:lumMod val="8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Gymkhana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355A1-19F3-41E8-AAA7-1A90409AFE2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62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Curlz MT" panose="04040404050702020202" pitchFamily="8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8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9000">
              <a:schemeClr val="tx1">
                <a:lumMod val="65000"/>
                <a:lumOff val="35000"/>
              </a:schemeClr>
            </a:gs>
            <a:gs pos="62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22818" y="4653136"/>
            <a:ext cx="6106159" cy="20005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_tradnl" sz="8000" b="1" cap="none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Ficha2</a:t>
            </a:r>
            <a:endParaRPr lang="es-ES_tradnl" sz="80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  <a:p>
            <a:pPr algn="ctr"/>
            <a:r>
              <a:rPr lang="es-ES_tradnl" sz="4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De la idea a la ejecución</a:t>
            </a:r>
            <a:endParaRPr lang="es-ES_tradnl" sz="4400" b="1" cap="none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632" y="548680"/>
            <a:ext cx="1467680" cy="1440160"/>
          </a:xfrm>
          <a:prstGeom prst="rect">
            <a:avLst/>
          </a:prstGeom>
        </p:spPr>
      </p:pic>
      <p:pic>
        <p:nvPicPr>
          <p:cNvPr id="1026" name="Picture 2" descr="C:\Users\usuario\Desktop\Proyecto\Ficha2\src\assets\imgs\Fichado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0632" y="2135261"/>
            <a:ext cx="1400744" cy="1365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usuario\Desktop\Proyecto\Ficha2\src\assets\imgs\logoF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581" y="126504"/>
            <a:ext cx="4526632" cy="452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12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70973" y="476672"/>
            <a:ext cx="6036076" cy="20005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_tradnl" sz="8000" b="1" cap="none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Ficha2</a:t>
            </a:r>
            <a:endParaRPr lang="es-ES_tradnl" sz="8000" b="1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  <a:p>
            <a:pPr algn="ctr"/>
            <a:r>
              <a:rPr lang="es-ES_tradnl" sz="4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4 personas en 4 minutos</a:t>
            </a:r>
            <a:endParaRPr lang="es-ES_tradnl" sz="4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67814" y="3132336"/>
            <a:ext cx="6840760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El concepto y su diseño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Lo reutilizado del curso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Lo evolucionado por nosotros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La demo en producción</a:t>
            </a:r>
            <a:endParaRPr lang="es-ES" sz="36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1978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395536" y="116632"/>
            <a:ext cx="8136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chemeClr val="bg1"/>
                </a:solidFill>
                <a:latin typeface="Curlz MT" panose="04040404050702020202" pitchFamily="82" charset="0"/>
              </a:defRPr>
            </a:lvl1pPr>
          </a:lstStyle>
          <a:p>
            <a:r>
              <a:rPr lang="es-ES" dirty="0" smtClean="0"/>
              <a:t>De la idea, al concepto y el diseño UX</a:t>
            </a:r>
            <a:endParaRPr lang="es-ES" dirty="0"/>
          </a:p>
        </p:txBody>
      </p:sp>
      <p:pic>
        <p:nvPicPr>
          <p:cNvPr id="2051" name="Picture 3" descr="C:\Users\usuario\Desktop\Proyecto\Ficha2\concepto\ideas\Diagramas Casos Uso y Activida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4" y="1257562"/>
            <a:ext cx="3569128" cy="267684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5" t="18305" r="21244" b="11160"/>
          <a:stretch/>
        </p:blipFill>
        <p:spPr bwMode="auto">
          <a:xfrm>
            <a:off x="1619672" y="2407816"/>
            <a:ext cx="3823412" cy="2808312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77" t="24509" r="17987" b="8590"/>
          <a:stretch/>
        </p:blipFill>
        <p:spPr bwMode="auto">
          <a:xfrm>
            <a:off x="4238848" y="3234680"/>
            <a:ext cx="4696388" cy="3163676"/>
          </a:xfrm>
          <a:prstGeom prst="roundRect">
            <a:avLst>
              <a:gd name="adj" fmla="val 21484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2910024" y="990876"/>
            <a:ext cx="3384376" cy="43204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1. </a:t>
            </a:r>
            <a:r>
              <a:rPr lang="es-ES" b="1" dirty="0" err="1" smtClean="0">
                <a:solidFill>
                  <a:schemeClr val="bg1"/>
                </a:solidFill>
              </a:rPr>
              <a:t>Brain</a:t>
            </a:r>
            <a:r>
              <a:rPr lang="es-ES" b="1" dirty="0" smtClean="0">
                <a:solidFill>
                  <a:schemeClr val="bg1"/>
                </a:solidFill>
              </a:rPr>
              <a:t> </a:t>
            </a:r>
            <a:r>
              <a:rPr lang="es-ES" b="1" dirty="0" err="1" smtClean="0">
                <a:solidFill>
                  <a:schemeClr val="bg1"/>
                </a:solidFill>
              </a:rPr>
              <a:t>storming</a:t>
            </a:r>
            <a:r>
              <a:rPr lang="es-ES" b="1" dirty="0" smtClean="0">
                <a:solidFill>
                  <a:schemeClr val="bg1"/>
                </a:solidFill>
              </a:rPr>
              <a:t> </a:t>
            </a:r>
            <a:r>
              <a:rPr lang="en-GB" b="1" dirty="0" smtClean="0">
                <a:solidFill>
                  <a:schemeClr val="bg1"/>
                </a:solidFill>
              </a:rPr>
              <a:t>– </a:t>
            </a:r>
            <a:r>
              <a:rPr lang="es-ES" b="1" dirty="0" smtClean="0">
                <a:solidFill>
                  <a:schemeClr val="bg1"/>
                </a:solidFill>
              </a:rPr>
              <a:t>La idea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4175956" y="2000424"/>
            <a:ext cx="3816424" cy="43204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2. Funcionalidad </a:t>
            </a:r>
            <a:r>
              <a:rPr lang="en-GB" b="1" dirty="0" smtClean="0">
                <a:solidFill>
                  <a:schemeClr val="bg1"/>
                </a:solidFill>
              </a:rPr>
              <a:t>– </a:t>
            </a:r>
            <a:r>
              <a:rPr lang="es-ES" b="1" dirty="0" smtClean="0">
                <a:solidFill>
                  <a:schemeClr val="bg1"/>
                </a:solidFill>
              </a:rPr>
              <a:t>Los casos de uso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  <p:sp>
        <p:nvSpPr>
          <p:cNvPr id="17" name="16 CuadroTexto"/>
          <p:cNvSpPr txBox="1"/>
          <p:nvPr/>
        </p:nvSpPr>
        <p:spPr>
          <a:xfrm>
            <a:off x="6084168" y="2852936"/>
            <a:ext cx="2880320" cy="43204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3. Desarrollo </a:t>
            </a:r>
            <a:r>
              <a:rPr lang="en-GB" b="1" dirty="0" smtClean="0">
                <a:solidFill>
                  <a:schemeClr val="bg1"/>
                </a:solidFill>
              </a:rPr>
              <a:t>– </a:t>
            </a:r>
            <a:r>
              <a:rPr lang="es-ES" b="1" dirty="0" smtClean="0">
                <a:solidFill>
                  <a:schemeClr val="bg1"/>
                </a:solidFill>
              </a:rPr>
              <a:t>Vistas UI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  <p:sp>
        <p:nvSpPr>
          <p:cNvPr id="3" name="2 Flecha curvada hacia la derecha"/>
          <p:cNvSpPr/>
          <p:nvPr/>
        </p:nvSpPr>
        <p:spPr>
          <a:xfrm rot="18245476">
            <a:off x="755576" y="3811972"/>
            <a:ext cx="720080" cy="1404156"/>
          </a:xfrm>
          <a:prstGeom prst="curved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8" name="17 Flecha curvada hacia la derecha"/>
          <p:cNvSpPr/>
          <p:nvPr/>
        </p:nvSpPr>
        <p:spPr>
          <a:xfrm rot="18245476">
            <a:off x="3064127" y="5232007"/>
            <a:ext cx="720080" cy="1404156"/>
          </a:xfrm>
          <a:prstGeom prst="curved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8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16632"/>
            <a:ext cx="8136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bg1"/>
                </a:solidFill>
                <a:latin typeface="Curlz MT" panose="04040404050702020202" pitchFamily="82" charset="0"/>
              </a:rPr>
              <a:t>Usando lo que hemos aprendido</a:t>
            </a:r>
            <a:endParaRPr lang="es-ES" sz="2400" b="1" dirty="0">
              <a:solidFill>
                <a:schemeClr val="bg1"/>
              </a:solidFill>
              <a:latin typeface="Curlz MT" panose="04040404050702020202" pitchFamily="82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228184" y="1502612"/>
            <a:ext cx="2600672" cy="48787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lt1"/>
              </a:solidFill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6948264" y="1245051"/>
            <a:ext cx="1224136" cy="46805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smtClean="0"/>
              <a:t>Ficha2</a:t>
            </a:r>
            <a:endParaRPr lang="es-ES" sz="2400" dirty="0"/>
          </a:p>
        </p:txBody>
      </p:sp>
      <p:sp>
        <p:nvSpPr>
          <p:cNvPr id="21" name="Rectangle 20"/>
          <p:cNvSpPr/>
          <p:nvPr/>
        </p:nvSpPr>
        <p:spPr>
          <a:xfrm>
            <a:off x="107504" y="3966672"/>
            <a:ext cx="1811240" cy="241226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3" name="TextBox 42"/>
          <p:cNvSpPr txBox="1"/>
          <p:nvPr/>
        </p:nvSpPr>
        <p:spPr>
          <a:xfrm>
            <a:off x="179512" y="4152688"/>
            <a:ext cx="1739232" cy="1180699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Formulario </a:t>
            </a:r>
            <a:r>
              <a:rPr lang="es-ES" dirty="0" err="1" smtClean="0"/>
              <a:t>login</a:t>
            </a:r>
            <a:endParaRPr lang="es-ES" dirty="0" smtClean="0"/>
          </a:p>
          <a:p>
            <a:r>
              <a:rPr lang="es-ES" dirty="0" smtClean="0"/>
              <a:t> 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Autovalidación</a:t>
            </a:r>
          </a:p>
          <a:p>
            <a:r>
              <a:rPr lang="en-GB" dirty="0" smtClean="0"/>
              <a:t> </a:t>
            </a:r>
            <a:endParaRPr lang="es-ES" dirty="0"/>
          </a:p>
        </p:txBody>
      </p:sp>
      <p:sp>
        <p:nvSpPr>
          <p:cNvPr id="33" name="Rounded Rectangle 32"/>
          <p:cNvSpPr/>
          <p:nvPr/>
        </p:nvSpPr>
        <p:spPr>
          <a:xfrm>
            <a:off x="349827" y="3611680"/>
            <a:ext cx="1346550" cy="3600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Formularios</a:t>
            </a:r>
            <a:endParaRPr lang="es-ES" dirty="0"/>
          </a:p>
        </p:txBody>
      </p:sp>
      <p:sp>
        <p:nvSpPr>
          <p:cNvPr id="44" name="Rectangle 43"/>
          <p:cNvSpPr/>
          <p:nvPr/>
        </p:nvSpPr>
        <p:spPr>
          <a:xfrm>
            <a:off x="2079016" y="3969060"/>
            <a:ext cx="1811240" cy="241226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5" name="TextBox 44"/>
          <p:cNvSpPr txBox="1"/>
          <p:nvPr/>
        </p:nvSpPr>
        <p:spPr>
          <a:xfrm>
            <a:off x="2133012" y="4155076"/>
            <a:ext cx="1757243" cy="2042473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Storage para guardar el </a:t>
            </a:r>
            <a:r>
              <a:rPr lang="es-ES" dirty="0" err="1" smtClean="0"/>
              <a:t>login</a:t>
            </a:r>
            <a:endParaRPr lang="en-GB" dirty="0"/>
          </a:p>
          <a:p>
            <a:pPr indent="-952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dirty="0" err="1" smtClean="0"/>
              <a:t>HttpGET</a:t>
            </a:r>
            <a:r>
              <a:rPr lang="en-GB" dirty="0" smtClean="0"/>
              <a:t> </a:t>
            </a:r>
            <a:r>
              <a:rPr lang="en-GB" dirty="0" err="1" smtClean="0"/>
              <a:t>consulta</a:t>
            </a:r>
            <a:r>
              <a:rPr lang="en-GB" dirty="0" smtClean="0"/>
              <a:t> login  y </a:t>
            </a:r>
            <a:r>
              <a:rPr lang="en-GB" dirty="0" err="1" smtClean="0"/>
              <a:t>p</a:t>
            </a:r>
            <a:r>
              <a:rPr lang="en-GB" dirty="0" err="1" smtClean="0"/>
              <a:t>wd</a:t>
            </a:r>
            <a:endParaRPr lang="en-GB" dirty="0" smtClean="0"/>
          </a:p>
          <a:p>
            <a:pPr indent="-952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dirty="0"/>
              <a:t>JSON con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wifis</a:t>
            </a:r>
            <a:r>
              <a:rPr lang="en-GB" dirty="0"/>
              <a:t> </a:t>
            </a:r>
            <a:r>
              <a:rPr lang="en-GB" dirty="0" err="1"/>
              <a:t>registrados</a:t>
            </a:r>
            <a:endParaRPr lang="es-ES" dirty="0"/>
          </a:p>
        </p:txBody>
      </p:sp>
      <p:sp>
        <p:nvSpPr>
          <p:cNvPr id="46" name="Rounded Rectangle 45"/>
          <p:cNvSpPr/>
          <p:nvPr/>
        </p:nvSpPr>
        <p:spPr>
          <a:xfrm>
            <a:off x="2367048" y="3645064"/>
            <a:ext cx="1224136" cy="3600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Promesas</a:t>
            </a:r>
            <a:endParaRPr lang="es-ES" dirty="0"/>
          </a:p>
        </p:txBody>
      </p:sp>
      <p:sp>
        <p:nvSpPr>
          <p:cNvPr id="47" name="Rectangle 46"/>
          <p:cNvSpPr/>
          <p:nvPr/>
        </p:nvSpPr>
        <p:spPr>
          <a:xfrm>
            <a:off x="4058108" y="3966672"/>
            <a:ext cx="1923591" cy="241226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8" name="TextBox 47"/>
          <p:cNvSpPr txBox="1"/>
          <p:nvPr/>
        </p:nvSpPr>
        <p:spPr>
          <a:xfrm>
            <a:off x="4112105" y="4152688"/>
            <a:ext cx="1757243" cy="1488475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</a:t>
            </a:r>
            <a:r>
              <a:rPr lang="es-ES" dirty="0" err="1" smtClean="0"/>
              <a:t>Html</a:t>
            </a:r>
            <a:r>
              <a:rPr lang="es-ES" dirty="0" smtClean="0"/>
              <a:t> cambia si estas logado o no</a:t>
            </a:r>
            <a:endParaRPr lang="es-ES" dirty="0" smtClean="0"/>
          </a:p>
          <a:p>
            <a:pPr marL="95250" indent="-952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s-ES" dirty="0" smtClean="0"/>
              <a:t>Uso de </a:t>
            </a:r>
            <a:r>
              <a:rPr lang="es-ES" dirty="0" err="1" smtClean="0"/>
              <a:t>Bindings</a:t>
            </a:r>
            <a:endParaRPr lang="es-ES" dirty="0" smtClean="0"/>
          </a:p>
          <a:p>
            <a:pPr marL="95250" indent="-952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s-ES" dirty="0" smtClean="0"/>
              <a:t> </a:t>
            </a:r>
            <a:r>
              <a:rPr lang="es-ES" dirty="0" err="1" smtClean="0"/>
              <a:t>ngIf</a:t>
            </a:r>
            <a:r>
              <a:rPr lang="es-ES" dirty="0" smtClean="0"/>
              <a:t>, </a:t>
            </a:r>
            <a:r>
              <a:rPr lang="es-ES" dirty="0" err="1" smtClean="0"/>
              <a:t>ngFor</a:t>
            </a:r>
            <a:r>
              <a:rPr lang="es-ES" dirty="0" smtClean="0"/>
              <a:t>, </a:t>
            </a:r>
            <a:r>
              <a:rPr lang="es-ES" dirty="0" err="1" smtClean="0"/>
              <a:t>valid</a:t>
            </a:r>
            <a:endParaRPr lang="es-ES" dirty="0" smtClean="0"/>
          </a:p>
        </p:txBody>
      </p:sp>
      <p:sp>
        <p:nvSpPr>
          <p:cNvPr id="49" name="Rounded Rectangle 48"/>
          <p:cNvSpPr/>
          <p:nvPr/>
        </p:nvSpPr>
        <p:spPr>
          <a:xfrm>
            <a:off x="4346141" y="3642676"/>
            <a:ext cx="1224136" cy="3600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Dinámico</a:t>
            </a:r>
            <a:endParaRPr lang="es-ES" dirty="0"/>
          </a:p>
        </p:txBody>
      </p:sp>
      <p:pic>
        <p:nvPicPr>
          <p:cNvPr id="3" name="Picture 2" descr="C:\Users\usuario\OneDrive\Desktop\Pantallazos\Screenshot_20180624-184429_Fichado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05"/>
          <a:stretch/>
        </p:blipFill>
        <p:spPr bwMode="auto">
          <a:xfrm>
            <a:off x="317312" y="1116337"/>
            <a:ext cx="1463631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usuario\OneDrive\Desktop\Pantallazos\Screenshot_20180624-184624_Fichados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51"/>
          <a:stretch/>
        </p:blipFill>
        <p:spPr bwMode="auto">
          <a:xfrm>
            <a:off x="2339752" y="1116338"/>
            <a:ext cx="1402037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usuario\OneDrive\Desktop\Pantallazos\Screenshot_20180624-190458_Fichados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6266"/>
          <a:stretch/>
        </p:blipFill>
        <p:spPr bwMode="auto">
          <a:xfrm>
            <a:off x="4202570" y="1116337"/>
            <a:ext cx="1425134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usuario\OneDrive\Desktop\Pantallazos\Screenshot_20180624-184919_Fichados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4" r="8504" b="48401"/>
          <a:stretch/>
        </p:blipFill>
        <p:spPr bwMode="auto">
          <a:xfrm>
            <a:off x="4778998" y="1958588"/>
            <a:ext cx="1202702" cy="1537087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8" descr="Image result for mobile phone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6791" y="1715514"/>
            <a:ext cx="5213005" cy="442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usuario\OneDrive\Desktop\Pantallazos\Screenshot_20180624-184527_Fichados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25"/>
          <a:stretch/>
        </p:blipFill>
        <p:spPr bwMode="auto">
          <a:xfrm>
            <a:off x="6572726" y="2440996"/>
            <a:ext cx="1908000" cy="295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09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88640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 smtClean="0">
                <a:solidFill>
                  <a:schemeClr val="bg1"/>
                </a:solidFill>
                <a:latin typeface="Curlz MT" panose="04040404050702020202" pitchFamily="82" charset="0"/>
              </a:rPr>
              <a:t>Algunas curiosidades de nuestro código …</a:t>
            </a:r>
            <a:endParaRPr lang="es-ES" sz="2400" b="1" dirty="0">
              <a:solidFill>
                <a:schemeClr val="bg1"/>
              </a:solidFill>
              <a:latin typeface="Curlz MT" panose="04040404050702020202" pitchFamily="82" charset="0"/>
            </a:endParaRPr>
          </a:p>
        </p:txBody>
      </p:sp>
      <p:sp>
        <p:nvSpPr>
          <p:cNvPr id="5" name="Rectangle 8"/>
          <p:cNvSpPr/>
          <p:nvPr/>
        </p:nvSpPr>
        <p:spPr>
          <a:xfrm>
            <a:off x="405284" y="5994606"/>
            <a:ext cx="8352928" cy="36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dirty="0" smtClean="0"/>
              <a:t>Lo hicimos porque nadie nos dijo que era imposible en una semana !!</a:t>
            </a:r>
            <a:endParaRPr lang="es-ES" dirty="0"/>
          </a:p>
        </p:txBody>
      </p:sp>
      <p:sp>
        <p:nvSpPr>
          <p:cNvPr id="6" name="Oval 2"/>
          <p:cNvSpPr/>
          <p:nvPr/>
        </p:nvSpPr>
        <p:spPr>
          <a:xfrm>
            <a:off x="539552" y="4077072"/>
            <a:ext cx="1944216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 smtClean="0"/>
              <a:t>Librerías</a:t>
            </a:r>
            <a:endParaRPr lang="es-ES" sz="2400" b="1" dirty="0"/>
          </a:p>
        </p:txBody>
      </p:sp>
      <p:sp>
        <p:nvSpPr>
          <p:cNvPr id="7" name="TextBox 13"/>
          <p:cNvSpPr txBox="1"/>
          <p:nvPr/>
        </p:nvSpPr>
        <p:spPr>
          <a:xfrm>
            <a:off x="467544" y="4813907"/>
            <a:ext cx="2201764" cy="90370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Gestionar el </a:t>
            </a:r>
            <a:r>
              <a:rPr lang="es-ES" dirty="0" err="1" smtClean="0"/>
              <a:t>Wifi</a:t>
            </a:r>
            <a:endParaRPr lang="es-ES" dirty="0" smtClean="0"/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Enviar email</a:t>
            </a:r>
          </a:p>
          <a:p>
            <a:endParaRPr lang="es-ES" dirty="0"/>
          </a:p>
        </p:txBody>
      </p:sp>
      <p:sp>
        <p:nvSpPr>
          <p:cNvPr id="8" name="Oval 17"/>
          <p:cNvSpPr/>
          <p:nvPr/>
        </p:nvSpPr>
        <p:spPr>
          <a:xfrm>
            <a:off x="3347864" y="4077072"/>
            <a:ext cx="2138638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 smtClean="0"/>
              <a:t>Servidor</a:t>
            </a:r>
            <a:endParaRPr lang="es-ES" sz="2400" b="1" dirty="0"/>
          </a:p>
        </p:txBody>
      </p:sp>
      <p:sp>
        <p:nvSpPr>
          <p:cNvPr id="9" name="TextBox 18"/>
          <p:cNvSpPr txBox="1"/>
          <p:nvPr/>
        </p:nvSpPr>
        <p:spPr>
          <a:xfrm>
            <a:off x="3492096" y="4813907"/>
            <a:ext cx="1944000" cy="90370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</a:t>
            </a:r>
            <a:r>
              <a:rPr lang="es-ES" dirty="0" err="1" smtClean="0"/>
              <a:t>Servidor.service.ts</a:t>
            </a:r>
            <a:endParaRPr lang="es-ES" dirty="0" smtClean="0"/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Emulado </a:t>
            </a:r>
            <a:r>
              <a:rPr lang="es-ES" dirty="0" err="1" smtClean="0"/>
              <a:t>injectable</a:t>
            </a:r>
            <a:endParaRPr lang="es-ES" dirty="0" smtClean="0"/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/>
              <a:t> </a:t>
            </a:r>
            <a:r>
              <a:rPr lang="es-ES" dirty="0" err="1" smtClean="0"/>
              <a:t>Login</a:t>
            </a:r>
            <a:r>
              <a:rPr lang="es-ES" dirty="0" smtClean="0"/>
              <a:t>, consulta BD</a:t>
            </a:r>
            <a:endParaRPr lang="es-ES" dirty="0" smtClean="0"/>
          </a:p>
        </p:txBody>
      </p:sp>
      <p:sp>
        <p:nvSpPr>
          <p:cNvPr id="10" name="Oval 19"/>
          <p:cNvSpPr/>
          <p:nvPr/>
        </p:nvSpPr>
        <p:spPr>
          <a:xfrm>
            <a:off x="6384081" y="4077072"/>
            <a:ext cx="2352502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 smtClean="0"/>
              <a:t>Base Datos</a:t>
            </a:r>
            <a:endParaRPr lang="es-ES" sz="2400" b="1" dirty="0"/>
          </a:p>
        </p:txBody>
      </p:sp>
      <p:sp>
        <p:nvSpPr>
          <p:cNvPr id="11" name="TextBox 20"/>
          <p:cNvSpPr txBox="1"/>
          <p:nvPr/>
        </p:nvSpPr>
        <p:spPr>
          <a:xfrm>
            <a:off x="6690716" y="4813907"/>
            <a:ext cx="1944000" cy="90370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</a:t>
            </a:r>
            <a:r>
              <a:rPr lang="es-ES" dirty="0" err="1" smtClean="0"/>
              <a:t>Arquit</a:t>
            </a:r>
            <a:r>
              <a:rPr lang="es-ES" dirty="0" smtClean="0"/>
              <a:t>. 3 capas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 smtClean="0"/>
              <a:t> Capa en </a:t>
            </a:r>
            <a:r>
              <a:rPr lang="es-ES" dirty="0" err="1" smtClean="0"/>
              <a:t>github</a:t>
            </a:r>
            <a:endParaRPr lang="es-ES" dirty="0" smtClean="0"/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s-ES" dirty="0"/>
              <a:t> </a:t>
            </a:r>
            <a:r>
              <a:rPr lang="es-ES" dirty="0" smtClean="0"/>
              <a:t>JSON con 3 BBDD</a:t>
            </a:r>
            <a:endParaRPr lang="es-E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162596"/>
            <a:ext cx="2304256" cy="2734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11 Recortar y redondear rectángulo de esquina sencilla"/>
          <p:cNvSpPr/>
          <p:nvPr/>
        </p:nvSpPr>
        <p:spPr>
          <a:xfrm>
            <a:off x="5252031" y="2170129"/>
            <a:ext cx="1300156" cy="290944"/>
          </a:xfrm>
          <a:prstGeom prst="snip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Modulo</a:t>
            </a:r>
            <a:endParaRPr lang="es-ES" sz="1400" dirty="0"/>
          </a:p>
        </p:txBody>
      </p:sp>
      <p:sp>
        <p:nvSpPr>
          <p:cNvPr id="13" name="12 Paralelogramo"/>
          <p:cNvSpPr/>
          <p:nvPr/>
        </p:nvSpPr>
        <p:spPr>
          <a:xfrm>
            <a:off x="5188033" y="2898408"/>
            <a:ext cx="1429036" cy="320038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1400" dirty="0"/>
              <a:t>Servicios App</a:t>
            </a:r>
          </a:p>
        </p:txBody>
      </p:sp>
      <p:sp>
        <p:nvSpPr>
          <p:cNvPr id="14" name="13 Rectángulo"/>
          <p:cNvSpPr/>
          <p:nvPr/>
        </p:nvSpPr>
        <p:spPr>
          <a:xfrm>
            <a:off x="5252030" y="2525502"/>
            <a:ext cx="1300156" cy="32155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Componentes</a:t>
            </a:r>
            <a:endParaRPr lang="es-ES" sz="1600" dirty="0"/>
          </a:p>
        </p:txBody>
      </p:sp>
      <p:sp>
        <p:nvSpPr>
          <p:cNvPr id="15" name="14 Elipse"/>
          <p:cNvSpPr/>
          <p:nvPr/>
        </p:nvSpPr>
        <p:spPr>
          <a:xfrm>
            <a:off x="5307891" y="1747813"/>
            <a:ext cx="1173900" cy="36180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chemeClr val="dk1"/>
                </a:solidFill>
              </a:rPr>
              <a:t>Plantilla</a:t>
            </a:r>
          </a:p>
        </p:txBody>
      </p:sp>
      <p:sp>
        <p:nvSpPr>
          <p:cNvPr id="21" name="20 Paralelogramo"/>
          <p:cNvSpPr/>
          <p:nvPr/>
        </p:nvSpPr>
        <p:spPr>
          <a:xfrm>
            <a:off x="5785419" y="3277803"/>
            <a:ext cx="1800074" cy="352042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s-ES" sz="1400" dirty="0" smtClean="0"/>
              <a:t>Servidor emulado</a:t>
            </a:r>
          </a:p>
        </p:txBody>
      </p:sp>
      <p:sp>
        <p:nvSpPr>
          <p:cNvPr id="16" name="15 Disco magnético"/>
          <p:cNvSpPr/>
          <p:nvPr/>
        </p:nvSpPr>
        <p:spPr>
          <a:xfrm>
            <a:off x="7758960" y="2060848"/>
            <a:ext cx="845488" cy="871446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chemeClr val="dk1"/>
                </a:solidFill>
              </a:rPr>
              <a:t>BBDD</a:t>
            </a:r>
          </a:p>
          <a:p>
            <a:pPr algn="ctr"/>
            <a:r>
              <a:rPr lang="es-ES" sz="1400" dirty="0"/>
              <a:t>(</a:t>
            </a:r>
            <a:r>
              <a:rPr lang="es-ES" sz="1400" dirty="0" err="1" smtClean="0"/>
              <a:t>json</a:t>
            </a:r>
            <a:r>
              <a:rPr lang="es-ES" sz="1400" dirty="0"/>
              <a:t>)</a:t>
            </a:r>
            <a:endParaRPr lang="es-ES" sz="1400" dirty="0">
              <a:solidFill>
                <a:schemeClr val="dk1"/>
              </a:solidFill>
            </a:endParaRPr>
          </a:p>
        </p:txBody>
      </p:sp>
      <p:cxnSp>
        <p:nvCxnSpPr>
          <p:cNvPr id="19" name="18 Conector angular"/>
          <p:cNvCxnSpPr>
            <a:stCxn id="13" idx="5"/>
            <a:endCxn id="21" idx="5"/>
          </p:cNvCxnSpPr>
          <p:nvPr/>
        </p:nvCxnSpPr>
        <p:spPr>
          <a:xfrm rot="10800000" flipH="1" flipV="1">
            <a:off x="5228038" y="3058426"/>
            <a:ext cx="601386" cy="395397"/>
          </a:xfrm>
          <a:prstGeom prst="bentConnector3">
            <a:avLst>
              <a:gd name="adj1" fmla="val -44664"/>
            </a:avLst>
          </a:prstGeom>
          <a:ln w="38100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25 Conector angular"/>
          <p:cNvCxnSpPr>
            <a:stCxn id="21" idx="2"/>
            <a:endCxn id="16" idx="3"/>
          </p:cNvCxnSpPr>
          <p:nvPr/>
        </p:nvCxnSpPr>
        <p:spPr>
          <a:xfrm flipV="1">
            <a:off x="7541488" y="2932294"/>
            <a:ext cx="640216" cy="521530"/>
          </a:xfrm>
          <a:prstGeom prst="bentConnector2">
            <a:avLst/>
          </a:prstGeom>
          <a:ln w="38100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24 Conector recto"/>
          <p:cNvCxnSpPr/>
          <p:nvPr/>
        </p:nvCxnSpPr>
        <p:spPr>
          <a:xfrm>
            <a:off x="6685456" y="1503492"/>
            <a:ext cx="0" cy="2285548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30 Conector recto"/>
          <p:cNvCxnSpPr/>
          <p:nvPr/>
        </p:nvCxnSpPr>
        <p:spPr>
          <a:xfrm>
            <a:off x="7653133" y="1503492"/>
            <a:ext cx="0" cy="2285548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26 CuadroTexto"/>
          <p:cNvSpPr txBox="1"/>
          <p:nvPr/>
        </p:nvSpPr>
        <p:spPr>
          <a:xfrm>
            <a:off x="5556323" y="1340768"/>
            <a:ext cx="676390" cy="2577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s-ES" sz="1400" b="1" dirty="0" smtClean="0">
                <a:solidFill>
                  <a:schemeClr val="bg1"/>
                </a:solidFill>
              </a:rPr>
              <a:t>App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  <p:sp>
        <p:nvSpPr>
          <p:cNvPr id="33" name="32 CuadroTexto"/>
          <p:cNvSpPr txBox="1"/>
          <p:nvPr/>
        </p:nvSpPr>
        <p:spPr>
          <a:xfrm>
            <a:off x="6767061" y="1340768"/>
            <a:ext cx="818432" cy="2577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s-ES" sz="1400" b="1" dirty="0" smtClean="0">
                <a:solidFill>
                  <a:schemeClr val="bg1"/>
                </a:solidFill>
              </a:rPr>
              <a:t>Servidor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  <p:sp>
        <p:nvSpPr>
          <p:cNvPr id="34" name="33 CuadroTexto"/>
          <p:cNvSpPr txBox="1"/>
          <p:nvPr/>
        </p:nvSpPr>
        <p:spPr>
          <a:xfrm>
            <a:off x="7714008" y="1352131"/>
            <a:ext cx="818432" cy="2577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s-ES" sz="1400" b="1" dirty="0" smtClean="0">
                <a:solidFill>
                  <a:schemeClr val="bg1"/>
                </a:solidFill>
              </a:rPr>
              <a:t>Datos</a:t>
            </a:r>
            <a:endParaRPr lang="es-ES" sz="14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0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16632"/>
            <a:ext cx="8136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smtClean="0">
                <a:solidFill>
                  <a:schemeClr val="bg1"/>
                </a:solidFill>
                <a:latin typeface="Curlz MT" panose="04040404050702020202" pitchFamily="82" charset="0"/>
              </a:rPr>
              <a:t>The concept: what and why</a:t>
            </a:r>
            <a:endParaRPr lang="en-GB" sz="2400" b="1" dirty="0">
              <a:solidFill>
                <a:schemeClr val="bg1"/>
              </a:solidFill>
              <a:latin typeface="Curlz MT" panose="04040404050702020202" pitchFamily="82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80620" y="1412776"/>
            <a:ext cx="1316968" cy="2130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19873" y="1772815"/>
            <a:ext cx="1357516" cy="2178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395536" y="975048"/>
            <a:ext cx="8352928" cy="36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b="1" dirty="0" smtClean="0"/>
              <a:t>USER: Visit the city</a:t>
            </a:r>
            <a:r>
              <a:rPr lang="en-GB" dirty="0" smtClean="0"/>
              <a:t> in a different way. </a:t>
            </a:r>
            <a:r>
              <a:rPr lang="en-GB" b="1" dirty="0" smtClean="0"/>
              <a:t>Gamification</a:t>
            </a:r>
            <a:r>
              <a:rPr lang="en-GB" dirty="0" smtClean="0"/>
              <a:t> of city guide. </a:t>
            </a:r>
            <a:r>
              <a:rPr lang="en-GB" b="1" dirty="0" smtClean="0"/>
              <a:t>Play outdoors</a:t>
            </a:r>
            <a:r>
              <a:rPr lang="en-GB" dirty="0" smtClean="0"/>
              <a:t> socially</a:t>
            </a:r>
            <a:endParaRPr lang="en-GB" dirty="0"/>
          </a:p>
        </p:txBody>
      </p:sp>
      <p:sp>
        <p:nvSpPr>
          <p:cNvPr id="3" name="Oval 2"/>
          <p:cNvSpPr/>
          <p:nvPr/>
        </p:nvSpPr>
        <p:spPr>
          <a:xfrm>
            <a:off x="539552" y="4077072"/>
            <a:ext cx="1944216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VISIT</a:t>
            </a:r>
            <a:endParaRPr lang="en-GB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67544" y="4813907"/>
            <a:ext cx="2201764" cy="1180699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Tourism 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Discover your city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“Stages”: tourist spots</a:t>
            </a:r>
          </a:p>
          <a:p>
            <a:endParaRPr lang="en-GB" dirty="0"/>
          </a:p>
        </p:txBody>
      </p:sp>
      <p:sp>
        <p:nvSpPr>
          <p:cNvPr id="18" name="Oval 17"/>
          <p:cNvSpPr/>
          <p:nvPr/>
        </p:nvSpPr>
        <p:spPr>
          <a:xfrm>
            <a:off x="3563888" y="4077072"/>
            <a:ext cx="1944216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PLAY</a:t>
            </a:r>
            <a:endParaRPr lang="en-GB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666380" y="4813907"/>
            <a:ext cx="1944000" cy="90370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Enjoy outdoor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Social game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Compete</a:t>
            </a:r>
            <a:endParaRPr lang="en-GB" dirty="0"/>
          </a:p>
        </p:txBody>
      </p:sp>
      <p:sp>
        <p:nvSpPr>
          <p:cNvPr id="20" name="Oval 19"/>
          <p:cNvSpPr/>
          <p:nvPr/>
        </p:nvSpPr>
        <p:spPr>
          <a:xfrm>
            <a:off x="6588224" y="4077072"/>
            <a:ext cx="1944216" cy="65794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REWARD</a:t>
            </a:r>
            <a:endParaRPr lang="en-GB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690716" y="4813907"/>
            <a:ext cx="1944000" cy="90370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Voucher, discount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Private offers</a:t>
            </a:r>
          </a:p>
          <a:p>
            <a:pPr marL="95250" indent="-95250">
              <a:buFont typeface="Arial" panose="020B0604020202020204" pitchFamily="34" charset="0"/>
              <a:buChar char="•"/>
            </a:pPr>
            <a:r>
              <a:rPr lang="en-GB" dirty="0" smtClean="0"/>
              <a:t> Badges and rank</a:t>
            </a:r>
            <a:endParaRPr lang="en-GB" dirty="0"/>
          </a:p>
        </p:txBody>
      </p:sp>
      <p:sp>
        <p:nvSpPr>
          <p:cNvPr id="23" name="Rectangle 22"/>
          <p:cNvSpPr/>
          <p:nvPr/>
        </p:nvSpPr>
        <p:spPr>
          <a:xfrm>
            <a:off x="395536" y="5949280"/>
            <a:ext cx="8352928" cy="36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b="1" dirty="0" smtClean="0"/>
              <a:t>SPONSOR: drive traffic </a:t>
            </a:r>
            <a:r>
              <a:rPr lang="en-GB" dirty="0" smtClean="0"/>
              <a:t>to my shop. </a:t>
            </a:r>
            <a:r>
              <a:rPr lang="en-GB" b="1" dirty="0" smtClean="0"/>
              <a:t>Offers publicity</a:t>
            </a:r>
            <a:r>
              <a:rPr lang="en-GB" dirty="0" smtClean="0"/>
              <a:t>. Groups &amp; </a:t>
            </a:r>
            <a:r>
              <a:rPr lang="en-GB" b="1" dirty="0" smtClean="0"/>
              <a:t>city events </a:t>
            </a:r>
            <a:r>
              <a:rPr lang="en-GB" b="1" dirty="0" err="1" smtClean="0"/>
              <a:t>dynamization</a:t>
            </a:r>
            <a:r>
              <a:rPr lang="en-GB" b="1" dirty="0" smtClean="0"/>
              <a:t>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08436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Image result for mobile phon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81635" y="692696"/>
            <a:ext cx="7119388" cy="604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188640"/>
            <a:ext cx="8496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chemeClr val="bg1"/>
                </a:solidFill>
                <a:latin typeface="Curlz MT" panose="04040404050702020202" pitchFamily="82" charset="0"/>
              </a:defRPr>
            </a:lvl1pPr>
          </a:lstStyle>
          <a:p>
            <a:r>
              <a:rPr lang="es-ES" dirty="0" smtClean="0"/>
              <a:t>Versión beta-</a:t>
            </a:r>
            <a:r>
              <a:rPr lang="es-ES" dirty="0" err="1" smtClean="0"/>
              <a:t>tester</a:t>
            </a:r>
            <a:r>
              <a:rPr lang="es-ES" dirty="0" smtClean="0"/>
              <a:t>  disponible</a:t>
            </a:r>
            <a:endParaRPr lang="es-ES" dirty="0"/>
          </a:p>
        </p:txBody>
      </p:sp>
      <p:sp>
        <p:nvSpPr>
          <p:cNvPr id="3" name="Line Callout 1 (Border and Accent Bar) 2"/>
          <p:cNvSpPr/>
          <p:nvPr/>
        </p:nvSpPr>
        <p:spPr>
          <a:xfrm>
            <a:off x="4283968" y="2420888"/>
            <a:ext cx="4392488" cy="1008112"/>
          </a:xfrm>
          <a:prstGeom prst="accentBorderCallout1">
            <a:avLst>
              <a:gd name="adj1" fmla="val -2592"/>
              <a:gd name="adj2" fmla="val -3435"/>
              <a:gd name="adj3" fmla="val -37562"/>
              <a:gd name="adj4" fmla="val -23003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dirty="0" err="1" smtClean="0"/>
              <a:t>Configuration</a:t>
            </a:r>
            <a:r>
              <a:rPr lang="es-ES" b="1" dirty="0" smtClean="0"/>
              <a:t> &amp; </a:t>
            </a:r>
            <a:r>
              <a:rPr lang="es-ES" b="1" dirty="0" err="1" smtClean="0"/>
              <a:t>options</a:t>
            </a:r>
            <a:r>
              <a:rPr lang="es-ES" b="1" dirty="0" smtClean="0"/>
              <a:t>. </a:t>
            </a:r>
          </a:p>
          <a:p>
            <a:pPr algn="ctr"/>
            <a:r>
              <a:rPr lang="es-ES" dirty="0" smtClean="0"/>
              <a:t>Describe </a:t>
            </a:r>
            <a:r>
              <a:rPr lang="es-ES" dirty="0" err="1" smtClean="0"/>
              <a:t>here</a:t>
            </a:r>
            <a:r>
              <a:rPr lang="es-ES" dirty="0" smtClean="0"/>
              <a:t> </a:t>
            </a:r>
            <a:r>
              <a:rPr lang="es-ES" dirty="0" err="1" smtClean="0"/>
              <a:t>what</a:t>
            </a:r>
            <a:r>
              <a:rPr lang="es-ES" dirty="0" smtClean="0"/>
              <a:t> to configure</a:t>
            </a:r>
            <a:endParaRPr lang="es-ES" dirty="0"/>
          </a:p>
        </p:txBody>
      </p:sp>
      <p:sp>
        <p:nvSpPr>
          <p:cNvPr id="15" name="Line Callout 1 (Border and Accent Bar) 14"/>
          <p:cNvSpPr/>
          <p:nvPr/>
        </p:nvSpPr>
        <p:spPr>
          <a:xfrm>
            <a:off x="4283968" y="1700808"/>
            <a:ext cx="4392488" cy="504056"/>
          </a:xfrm>
          <a:prstGeom prst="accentBorderCallout1">
            <a:avLst>
              <a:gd name="adj1" fmla="val -2592"/>
              <a:gd name="adj2" fmla="val -3435"/>
              <a:gd name="adj3" fmla="val 40796"/>
              <a:gd name="adj4" fmla="val -40608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dirty="0" smtClean="0"/>
              <a:t>Menú principal</a:t>
            </a:r>
            <a:endParaRPr lang="es-ES" dirty="0"/>
          </a:p>
        </p:txBody>
      </p:sp>
      <p:sp>
        <p:nvSpPr>
          <p:cNvPr id="16" name="Line Callout 1 (Border and Accent Bar) 15"/>
          <p:cNvSpPr/>
          <p:nvPr/>
        </p:nvSpPr>
        <p:spPr>
          <a:xfrm>
            <a:off x="4283968" y="3573015"/>
            <a:ext cx="4392488" cy="1472822"/>
          </a:xfrm>
          <a:prstGeom prst="accentBorderCallout1">
            <a:avLst>
              <a:gd name="adj1" fmla="val -2592"/>
              <a:gd name="adj2" fmla="val -3435"/>
              <a:gd name="adj3" fmla="val -95088"/>
              <a:gd name="adj4" fmla="val -66745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dirty="0" err="1" smtClean="0"/>
              <a:t>Main</a:t>
            </a:r>
            <a:r>
              <a:rPr lang="es-ES" b="1" dirty="0" smtClean="0"/>
              <a:t> </a:t>
            </a:r>
            <a:r>
              <a:rPr lang="es-ES" b="1" dirty="0" err="1" smtClean="0"/>
              <a:t>menu</a:t>
            </a:r>
            <a:r>
              <a:rPr lang="es-ES" b="1" dirty="0" smtClean="0"/>
              <a:t> and </a:t>
            </a:r>
            <a:r>
              <a:rPr lang="es-ES" b="1" dirty="0" err="1" smtClean="0"/>
              <a:t>configuration</a:t>
            </a:r>
            <a:r>
              <a:rPr lang="es-ES" dirty="0" smtClean="0"/>
              <a:t>.</a:t>
            </a:r>
          </a:p>
          <a:p>
            <a:pPr marL="285750" indent="-285750" algn="ctr">
              <a:buFontTx/>
              <a:buChar char="-"/>
            </a:pPr>
            <a:r>
              <a:rPr lang="es-ES" dirty="0" smtClean="0"/>
              <a:t>Fichar</a:t>
            </a:r>
          </a:p>
          <a:p>
            <a:pPr marL="285750" indent="-285750" algn="ctr">
              <a:buFontTx/>
              <a:buChar char="-"/>
            </a:pPr>
            <a:r>
              <a:rPr lang="es-ES" dirty="0" smtClean="0"/>
              <a:t>Enviar justificante</a:t>
            </a:r>
          </a:p>
          <a:p>
            <a:pPr marL="285750" indent="-285750" algn="ctr">
              <a:buFontTx/>
              <a:buChar char="-"/>
            </a:pPr>
            <a:r>
              <a:rPr lang="es-ES" dirty="0" smtClean="0"/>
              <a:t>Resumen mensual</a:t>
            </a:r>
            <a:endParaRPr lang="es-ES" dirty="0" smtClean="0"/>
          </a:p>
        </p:txBody>
      </p:sp>
      <p:sp>
        <p:nvSpPr>
          <p:cNvPr id="29" name="Line Callout 1 (Border and Accent Bar) 14"/>
          <p:cNvSpPr/>
          <p:nvPr/>
        </p:nvSpPr>
        <p:spPr>
          <a:xfrm>
            <a:off x="4283968" y="5177522"/>
            <a:ext cx="4392488" cy="662257"/>
          </a:xfrm>
          <a:prstGeom prst="accentBorderCallout1">
            <a:avLst>
              <a:gd name="adj1" fmla="val -2592"/>
              <a:gd name="adj2" fmla="val -3435"/>
              <a:gd name="adj3" fmla="val 886"/>
              <a:gd name="adj4" fmla="val -66005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dirty="0" smtClean="0"/>
              <a:t>Perfil usuario</a:t>
            </a:r>
            <a:endParaRPr lang="es-ES" dirty="0" smtClean="0"/>
          </a:p>
          <a:p>
            <a:pPr algn="ctr"/>
            <a:r>
              <a:rPr lang="es-ES" dirty="0" smtClean="0"/>
              <a:t>Darse de </a:t>
            </a:r>
            <a:r>
              <a:rPr lang="es-ES" dirty="0" err="1" smtClean="0"/>
              <a:t>dalta</a:t>
            </a:r>
            <a:endParaRPr lang="es-ES" dirty="0" smtClean="0"/>
          </a:p>
        </p:txBody>
      </p:sp>
      <p:pic>
        <p:nvPicPr>
          <p:cNvPr id="5" name="2018_06_24_19_45_17_00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1600" y="1700808"/>
            <a:ext cx="2448272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92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3-D_cyclical_shap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solidFill>
          <a:schemeClr val="bg1"/>
        </a:solidFill>
      </a:spPr>
      <a:bodyPr wrap="square" rtlCol="0">
        <a:noAutofit/>
      </a:bodyPr>
      <a:lstStyle>
        <a:defPPr>
          <a:defRPr sz="8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7961927-1CC2-4B79-A36C-93BDD2E8766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</TotalTime>
  <Words>2779</Words>
  <Application>Microsoft Office PowerPoint</Application>
  <PresentationFormat>Presentación en pantalla (4:3)</PresentationFormat>
  <Paragraphs>223</Paragraphs>
  <Slides>7</Slides>
  <Notes>4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1_3-D_cyclical_shapes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Vodafone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CACHON, ANGEL J, Vodafone Group</dc:creator>
  <cp:lastModifiedBy>Usuario de Windows</cp:lastModifiedBy>
  <cp:revision>262</cp:revision>
  <dcterms:created xsi:type="dcterms:W3CDTF">2016-12-10T09:51:59Z</dcterms:created>
  <dcterms:modified xsi:type="dcterms:W3CDTF">2018-06-24T18:02:06Z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TC019192539991</vt:lpwstr>
  </property>
</Properties>
</file>

<file path=docProps/thumbnail.jpeg>
</file>